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Lexend SemiBold"/>
      <p:regular r:id="rId8"/>
      <p:bold r:id="rId9"/>
    </p:embeddedFont>
    <p:embeddedFont>
      <p:font typeface="Lexend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exend-bold.fntdata"/><Relationship Id="rId10" Type="http://schemas.openxmlformats.org/officeDocument/2006/relationships/font" Target="fonts/Lexend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exendSemiBo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xendSemiBo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5e01b1896e_0_10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5e01b1896e_0_10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5e01b1896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5e01b1896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 1">
  <p:cSld name="CUSTOM_22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" type="subTitle"/>
          </p:nvPr>
        </p:nvSpPr>
        <p:spPr>
          <a:xfrm>
            <a:off x="1627685" y="1770113"/>
            <a:ext cx="2743200" cy="731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2" type="subTitle"/>
          </p:nvPr>
        </p:nvSpPr>
        <p:spPr>
          <a:xfrm>
            <a:off x="1627685" y="2501513"/>
            <a:ext cx="2743200" cy="3828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 sz="1400">
                <a:solidFill>
                  <a:srgbClr val="24252E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3" type="subTitle"/>
          </p:nvPr>
        </p:nvSpPr>
        <p:spPr>
          <a:xfrm>
            <a:off x="5720525" y="1773788"/>
            <a:ext cx="2710200" cy="731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4" type="subTitle"/>
          </p:nvPr>
        </p:nvSpPr>
        <p:spPr>
          <a:xfrm>
            <a:off x="5720525" y="2501525"/>
            <a:ext cx="2710200" cy="3828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 sz="1400">
                <a:solidFill>
                  <a:srgbClr val="24252E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5" type="subTitle"/>
          </p:nvPr>
        </p:nvSpPr>
        <p:spPr>
          <a:xfrm>
            <a:off x="1627685" y="3264800"/>
            <a:ext cx="2743200" cy="731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/>
        </p:txBody>
      </p:sp>
      <p:sp>
        <p:nvSpPr>
          <p:cNvPr id="56" name="Google Shape;56;p13"/>
          <p:cNvSpPr txBox="1"/>
          <p:nvPr>
            <p:ph idx="6" type="subTitle"/>
          </p:nvPr>
        </p:nvSpPr>
        <p:spPr>
          <a:xfrm>
            <a:off x="1627685" y="3996700"/>
            <a:ext cx="2743200" cy="3828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 sz="1400">
                <a:solidFill>
                  <a:srgbClr val="24252E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9pPr>
          </a:lstStyle>
          <a:p/>
        </p:txBody>
      </p:sp>
      <p:sp>
        <p:nvSpPr>
          <p:cNvPr id="57" name="Google Shape;57;p13"/>
          <p:cNvSpPr txBox="1"/>
          <p:nvPr>
            <p:ph idx="7" type="subTitle"/>
          </p:nvPr>
        </p:nvSpPr>
        <p:spPr>
          <a:xfrm>
            <a:off x="5720525" y="3264800"/>
            <a:ext cx="2710200" cy="731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200"/>
              <a:buFont typeface="Lexend SemiBold"/>
              <a:buNone/>
              <a:defRPr sz="2200">
                <a:solidFill>
                  <a:srgbClr val="24252E"/>
                </a:solidFill>
                <a:latin typeface="Lexend SemiBold"/>
                <a:ea typeface="Lexend SemiBold"/>
                <a:cs typeface="Lexend SemiBold"/>
                <a:sym typeface="Lexend SemiBold"/>
              </a:defRPr>
            </a:lvl9pPr>
          </a:lstStyle>
          <a:p/>
        </p:txBody>
      </p:sp>
      <p:sp>
        <p:nvSpPr>
          <p:cNvPr id="58" name="Google Shape;58;p13"/>
          <p:cNvSpPr txBox="1"/>
          <p:nvPr>
            <p:ph idx="8" type="subTitle"/>
          </p:nvPr>
        </p:nvSpPr>
        <p:spPr>
          <a:xfrm>
            <a:off x="5720525" y="3996700"/>
            <a:ext cx="2710200" cy="3828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 sz="1400">
                <a:solidFill>
                  <a:srgbClr val="24252E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1400"/>
              <a:buNone/>
              <a:defRPr>
                <a:solidFill>
                  <a:srgbClr val="24252E"/>
                </a:solidFill>
              </a:defRPr>
            </a:lvl9pPr>
          </a:lstStyle>
          <a:p/>
        </p:txBody>
      </p:sp>
      <p:cxnSp>
        <p:nvCxnSpPr>
          <p:cNvPr id="59" name="Google Shape;59;p13"/>
          <p:cNvCxnSpPr/>
          <p:nvPr/>
        </p:nvCxnSpPr>
        <p:spPr>
          <a:xfrm>
            <a:off x="713225" y="539500"/>
            <a:ext cx="7712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60" name="Google Shape;60;p13"/>
          <p:cNvGrpSpPr/>
          <p:nvPr/>
        </p:nvGrpSpPr>
        <p:grpSpPr>
          <a:xfrm>
            <a:off x="4309450" y="294913"/>
            <a:ext cx="525100" cy="35725"/>
            <a:chOff x="5384875" y="659125"/>
            <a:chExt cx="525100" cy="35725"/>
          </a:xfrm>
        </p:grpSpPr>
        <p:sp>
          <p:nvSpPr>
            <p:cNvPr id="61" name="Google Shape;61;p13"/>
            <p:cNvSpPr/>
            <p:nvPr/>
          </p:nvSpPr>
          <p:spPr>
            <a:xfrm>
              <a:off x="5875000" y="659125"/>
              <a:ext cx="34975" cy="35725"/>
            </a:xfrm>
            <a:custGeom>
              <a:rect b="b" l="l" r="r" t="t"/>
              <a:pathLst>
                <a:path extrusionOk="0" h="1429" w="1399">
                  <a:moveTo>
                    <a:pt x="699" y="0"/>
                  </a:moveTo>
                  <a:cubicBezTo>
                    <a:pt x="304" y="0"/>
                    <a:pt x="0" y="334"/>
                    <a:pt x="0" y="730"/>
                  </a:cubicBezTo>
                  <a:cubicBezTo>
                    <a:pt x="0" y="1125"/>
                    <a:pt x="304" y="1429"/>
                    <a:pt x="699" y="1429"/>
                  </a:cubicBezTo>
                  <a:cubicBezTo>
                    <a:pt x="1095" y="1429"/>
                    <a:pt x="1399" y="1125"/>
                    <a:pt x="1399" y="730"/>
                  </a:cubicBezTo>
                  <a:cubicBezTo>
                    <a:pt x="1399" y="334"/>
                    <a:pt x="1095" y="0"/>
                    <a:pt x="6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5711625" y="659125"/>
              <a:ext cx="35725" cy="35725"/>
            </a:xfrm>
            <a:custGeom>
              <a:rect b="b" l="l" r="r" t="t"/>
              <a:pathLst>
                <a:path extrusionOk="0" h="1429" w="1429">
                  <a:moveTo>
                    <a:pt x="699" y="0"/>
                  </a:moveTo>
                  <a:cubicBezTo>
                    <a:pt x="304" y="0"/>
                    <a:pt x="0" y="334"/>
                    <a:pt x="0" y="730"/>
                  </a:cubicBezTo>
                  <a:cubicBezTo>
                    <a:pt x="0" y="1125"/>
                    <a:pt x="304" y="1429"/>
                    <a:pt x="699" y="1429"/>
                  </a:cubicBezTo>
                  <a:cubicBezTo>
                    <a:pt x="1094" y="1429"/>
                    <a:pt x="1429" y="1125"/>
                    <a:pt x="1429" y="730"/>
                  </a:cubicBezTo>
                  <a:cubicBezTo>
                    <a:pt x="1429" y="334"/>
                    <a:pt x="1094" y="0"/>
                    <a:pt x="6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5548250" y="659125"/>
              <a:ext cx="35725" cy="35725"/>
            </a:xfrm>
            <a:custGeom>
              <a:rect b="b" l="l" r="r" t="t"/>
              <a:pathLst>
                <a:path extrusionOk="0" h="1429" w="1429">
                  <a:moveTo>
                    <a:pt x="699" y="0"/>
                  </a:moveTo>
                  <a:cubicBezTo>
                    <a:pt x="304" y="0"/>
                    <a:pt x="0" y="334"/>
                    <a:pt x="0" y="730"/>
                  </a:cubicBezTo>
                  <a:cubicBezTo>
                    <a:pt x="0" y="1125"/>
                    <a:pt x="304" y="1429"/>
                    <a:pt x="699" y="1429"/>
                  </a:cubicBezTo>
                  <a:cubicBezTo>
                    <a:pt x="1094" y="1429"/>
                    <a:pt x="1429" y="1125"/>
                    <a:pt x="1429" y="730"/>
                  </a:cubicBezTo>
                  <a:cubicBezTo>
                    <a:pt x="1429" y="334"/>
                    <a:pt x="1094" y="0"/>
                    <a:pt x="6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5384875" y="659125"/>
              <a:ext cx="35725" cy="35725"/>
            </a:xfrm>
            <a:custGeom>
              <a:rect b="b" l="l" r="r" t="t"/>
              <a:pathLst>
                <a:path extrusionOk="0" h="1429" w="1429">
                  <a:moveTo>
                    <a:pt x="699" y="0"/>
                  </a:moveTo>
                  <a:cubicBezTo>
                    <a:pt x="334" y="0"/>
                    <a:pt x="0" y="334"/>
                    <a:pt x="0" y="730"/>
                  </a:cubicBezTo>
                  <a:cubicBezTo>
                    <a:pt x="0" y="1125"/>
                    <a:pt x="334" y="1429"/>
                    <a:pt x="699" y="1429"/>
                  </a:cubicBezTo>
                  <a:cubicBezTo>
                    <a:pt x="1094" y="1429"/>
                    <a:pt x="1429" y="1125"/>
                    <a:pt x="1429" y="730"/>
                  </a:cubicBezTo>
                  <a:cubicBezTo>
                    <a:pt x="1429" y="334"/>
                    <a:pt x="1094" y="0"/>
                    <a:pt x="6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" name="Google Shape;65;p13"/>
          <p:cNvSpPr/>
          <p:nvPr/>
        </p:nvSpPr>
        <p:spPr>
          <a:xfrm>
            <a:off x="952063" y="229563"/>
            <a:ext cx="165675" cy="166425"/>
          </a:xfrm>
          <a:custGeom>
            <a:rect b="b" l="l" r="r" t="t"/>
            <a:pathLst>
              <a:path extrusionOk="0" h="6657" w="6627">
                <a:moveTo>
                  <a:pt x="3314" y="243"/>
                </a:moveTo>
                <a:cubicBezTo>
                  <a:pt x="5016" y="243"/>
                  <a:pt x="6384" y="1642"/>
                  <a:pt x="6384" y="3344"/>
                </a:cubicBezTo>
                <a:cubicBezTo>
                  <a:pt x="6384" y="5046"/>
                  <a:pt x="5016" y="6414"/>
                  <a:pt x="3314" y="6414"/>
                </a:cubicBezTo>
                <a:cubicBezTo>
                  <a:pt x="1611" y="6414"/>
                  <a:pt x="244" y="5046"/>
                  <a:pt x="244" y="3344"/>
                </a:cubicBezTo>
                <a:cubicBezTo>
                  <a:pt x="244" y="1642"/>
                  <a:pt x="1611" y="243"/>
                  <a:pt x="3314" y="243"/>
                </a:cubicBezTo>
                <a:close/>
                <a:moveTo>
                  <a:pt x="3314" y="0"/>
                </a:moveTo>
                <a:cubicBezTo>
                  <a:pt x="1490" y="0"/>
                  <a:pt x="0" y="1490"/>
                  <a:pt x="0" y="3344"/>
                </a:cubicBezTo>
                <a:cubicBezTo>
                  <a:pt x="0" y="5167"/>
                  <a:pt x="1490" y="6657"/>
                  <a:pt x="3314" y="6657"/>
                </a:cubicBezTo>
                <a:cubicBezTo>
                  <a:pt x="5137" y="6657"/>
                  <a:pt x="6627" y="5167"/>
                  <a:pt x="6627" y="3344"/>
                </a:cubicBezTo>
                <a:cubicBezTo>
                  <a:pt x="6627" y="1490"/>
                  <a:pt x="5137" y="0"/>
                  <a:pt x="3314" y="0"/>
                </a:cubicBezTo>
                <a:close/>
              </a:path>
            </a:pathLst>
          </a:custGeom>
          <a:noFill/>
          <a:ln cap="flat" cmpd="sng" w="9525">
            <a:solidFill>
              <a:srgbClr val="2425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713225" y="229575"/>
            <a:ext cx="176400" cy="176400"/>
          </a:xfrm>
          <a:prstGeom prst="ellipse">
            <a:avLst/>
          </a:prstGeom>
          <a:solidFill>
            <a:srgbClr val="2425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67" name="Google Shape;67;p13"/>
          <p:cNvSpPr txBox="1"/>
          <p:nvPr>
            <p:ph hasCustomPrompt="1" type="title"/>
          </p:nvPr>
        </p:nvSpPr>
        <p:spPr>
          <a:xfrm>
            <a:off x="857285" y="1770125"/>
            <a:ext cx="770400" cy="731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>
                <a:solidFill>
                  <a:srgbClr val="24252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8" name="Google Shape;68;p13"/>
          <p:cNvSpPr txBox="1"/>
          <p:nvPr>
            <p:ph hasCustomPrompt="1" idx="9" type="title"/>
          </p:nvPr>
        </p:nvSpPr>
        <p:spPr>
          <a:xfrm>
            <a:off x="4950125" y="1770125"/>
            <a:ext cx="770400" cy="731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>
                <a:solidFill>
                  <a:srgbClr val="24252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9" name="Google Shape;69;p13"/>
          <p:cNvSpPr txBox="1"/>
          <p:nvPr>
            <p:ph hasCustomPrompt="1" idx="13" type="title"/>
          </p:nvPr>
        </p:nvSpPr>
        <p:spPr>
          <a:xfrm>
            <a:off x="857285" y="3264802"/>
            <a:ext cx="770400" cy="731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>
                <a:solidFill>
                  <a:srgbClr val="24252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0" name="Google Shape;70;p13"/>
          <p:cNvSpPr txBox="1"/>
          <p:nvPr>
            <p:ph hasCustomPrompt="1" idx="14" type="title"/>
          </p:nvPr>
        </p:nvSpPr>
        <p:spPr>
          <a:xfrm>
            <a:off x="4950125" y="3264800"/>
            <a:ext cx="770400" cy="7314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>
                <a:solidFill>
                  <a:srgbClr val="24252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400"/>
              <a:buNone/>
              <a:defRPr sz="2400">
                <a:solidFill>
                  <a:srgbClr val="24252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3"/>
          <p:cNvSpPr txBox="1"/>
          <p:nvPr>
            <p:ph idx="15" type="title"/>
          </p:nvPr>
        </p:nvSpPr>
        <p:spPr>
          <a:xfrm>
            <a:off x="620550" y="595675"/>
            <a:ext cx="7810200" cy="64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4252E"/>
              </a:buClr>
              <a:buSzPts val="2800"/>
              <a:buNone/>
              <a:defRPr>
                <a:solidFill>
                  <a:srgbClr val="24252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72" name="Google Shape;72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78075" y="-103475"/>
            <a:ext cx="842500" cy="84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/>
          <p:nvPr/>
        </p:nvSpPr>
        <p:spPr>
          <a:xfrm>
            <a:off x="586300" y="749350"/>
            <a:ext cx="1965600" cy="2167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476000" y="3088950"/>
            <a:ext cx="2152200" cy="16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Name: Olivia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Gender: Female</a:t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Age: 35</a:t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Job: Head of Marketing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Industry: SaaS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Level of studies: MBA</a:t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City</a:t>
            </a: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: New York</a:t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2836050" y="737100"/>
            <a:ext cx="3110400" cy="38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Biography: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Personality: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Hobbies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Favorite brands: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6022650" y="737100"/>
            <a:ext cx="3041400" cy="29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Motivations (to acquire your service/product):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Frictions (to acquire your service/product):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Gets information from (include media, social networks, etc)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690800" y="1719925"/>
            <a:ext cx="1722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[Picture/Avatar]</a:t>
            </a:r>
            <a:endParaRPr sz="1300">
              <a:solidFill>
                <a:srgbClr val="24252E"/>
              </a:solidFill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2912250" y="1141225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2912125" y="1881450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2912250" y="2714200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2912125" y="3470750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6089525" y="1293625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6089525" y="2323675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6089525" y="3429925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pic>
        <p:nvPicPr>
          <p:cNvPr id="89" name="Google Shape;89;p14"/>
          <p:cNvPicPr preferRelativeResize="0"/>
          <p:nvPr/>
        </p:nvPicPr>
        <p:blipFill rotWithShape="1">
          <a:blip r:embed="rId3">
            <a:alphaModFix/>
          </a:blip>
          <a:srcRect b="12305" l="0" r="0" t="7578"/>
          <a:stretch/>
        </p:blipFill>
        <p:spPr>
          <a:xfrm>
            <a:off x="476000" y="627025"/>
            <a:ext cx="2339100" cy="234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5"/>
          <p:cNvSpPr/>
          <p:nvPr/>
        </p:nvSpPr>
        <p:spPr>
          <a:xfrm>
            <a:off x="586300" y="749350"/>
            <a:ext cx="1965600" cy="2167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95" name="Google Shape;95;p15"/>
          <p:cNvSpPr txBox="1"/>
          <p:nvPr/>
        </p:nvSpPr>
        <p:spPr>
          <a:xfrm>
            <a:off x="476000" y="3088950"/>
            <a:ext cx="21522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Name: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Gender: </a:t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Age: </a:t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Job: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Industry: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Level of studies: </a:t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City</a:t>
            </a:r>
            <a:r>
              <a:rPr lang="en" sz="11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: </a:t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6" name="Google Shape;96;p15"/>
          <p:cNvSpPr txBox="1"/>
          <p:nvPr/>
        </p:nvSpPr>
        <p:spPr>
          <a:xfrm>
            <a:off x="2836050" y="737100"/>
            <a:ext cx="3110400" cy="38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Biography: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Personality: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Hobbies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Favorite brands: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7" name="Google Shape;97;p15"/>
          <p:cNvSpPr txBox="1"/>
          <p:nvPr/>
        </p:nvSpPr>
        <p:spPr>
          <a:xfrm>
            <a:off x="6022650" y="737100"/>
            <a:ext cx="3041400" cy="29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Motivations (to acquire your service/product):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Frictions (to acquire your service/product): 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Gets information from (include media, social networks, etc)</a:t>
            </a:r>
            <a:endParaRPr sz="13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52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690800" y="1719925"/>
            <a:ext cx="1722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24252E"/>
                </a:solidFill>
                <a:latin typeface="Lexend"/>
                <a:ea typeface="Lexend"/>
                <a:cs typeface="Lexend"/>
                <a:sym typeface="Lexend"/>
              </a:rPr>
              <a:t>[Picture/Avatar]</a:t>
            </a:r>
            <a:endParaRPr sz="1300">
              <a:solidFill>
                <a:srgbClr val="24252E"/>
              </a:solidFill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2912250" y="1141225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2912125" y="1881450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101" name="Google Shape;101;p15"/>
          <p:cNvSpPr/>
          <p:nvPr/>
        </p:nvSpPr>
        <p:spPr>
          <a:xfrm>
            <a:off x="2912250" y="2714200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2912125" y="3470750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103" name="Google Shape;103;p15"/>
          <p:cNvSpPr/>
          <p:nvPr/>
        </p:nvSpPr>
        <p:spPr>
          <a:xfrm>
            <a:off x="6089525" y="1293625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104" name="Google Shape;104;p15"/>
          <p:cNvSpPr/>
          <p:nvPr/>
        </p:nvSpPr>
        <p:spPr>
          <a:xfrm>
            <a:off x="6089525" y="2323675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6089525" y="3429925"/>
            <a:ext cx="2611800" cy="441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4252E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